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Semi Bold" panose="020B0604020202020204" charset="0"/>
      <p:regular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85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40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092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194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6317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720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09388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323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146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1171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343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295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95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23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463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533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135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622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537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151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770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272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865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616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810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259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728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054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 rotWithShape="1">
          <a:gsLst>
            <a:gs pos="20000">
              <a:schemeClr val="bg2">
                <a:tint val="90000"/>
                <a:satMod val="92000"/>
                <a:lumMod val="120000"/>
              </a:schemeClr>
            </a:gs>
            <a:gs pos="60000">
              <a:schemeClr val="bg2">
                <a:lumMod val="90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TOP 10 Exercícios Práticos de SQL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 as principais consultas SQL através de exemplos práticos do mundo empresarial, desde relatórios básicos até análises complexas com filtros e condições.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90000">
              <a:srgbClr val="EFF4E2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74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3121581"/>
            <a:ext cx="10086023" cy="126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900"/>
              </a:lnSpc>
              <a:buNone/>
            </a:pPr>
            <a:r>
              <a:rPr lang="en-US" sz="79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SQL em Ação</a:t>
            </a:r>
            <a:endParaRPr lang="en-US" sz="7900" dirty="0"/>
          </a:p>
        </p:txBody>
      </p:sp>
      <p:sp>
        <p:nvSpPr>
          <p:cNvPr id="4" name="Text 1"/>
          <p:cNvSpPr/>
          <p:nvPr/>
        </p:nvSpPr>
        <p:spPr>
          <a:xfrm>
            <a:off x="1008459" y="4987290"/>
            <a:ext cx="112014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🎯</a:t>
            </a:r>
            <a:r>
              <a:rPr lang="en-US" sz="2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SQL é sobre buscar a informação certa, no formato certo e de forma clara.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705922" y="4684752"/>
            <a:ext cx="22860" cy="990838"/>
          </a:xfrm>
          <a:prstGeom prst="rect">
            <a:avLst/>
          </a:prstGeom>
          <a:solidFill>
            <a:srgbClr val="E7BF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705922" y="5902523"/>
            <a:ext cx="13218557" cy="1177409"/>
          </a:xfrm>
          <a:prstGeom prst="roundRect">
            <a:avLst>
              <a:gd name="adj" fmla="val 719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713542" y="5910143"/>
            <a:ext cx="4401026" cy="1162169"/>
          </a:xfrm>
          <a:prstGeom prst="roundRect">
            <a:avLst>
              <a:gd name="adj" fmla="val 729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915233" y="611183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Prática Consistente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15233" y="6547961"/>
            <a:ext cx="399764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Exercita regularmente com cenários reais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114568" y="5910143"/>
            <a:ext cx="4401145" cy="116216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5114568" y="5910143"/>
            <a:ext cx="22860" cy="1162169"/>
          </a:xfrm>
          <a:prstGeom prst="roundRect">
            <a:avLst>
              <a:gd name="adj" fmla="val 370618"/>
            </a:avLst>
          </a:prstGeom>
          <a:solidFill>
            <a:srgbClr val="F8ECD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5316260" y="611183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Código Limpo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316260" y="6547961"/>
            <a:ext cx="3997762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Escreve consultas organizadas e legíveis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9515713" y="5910143"/>
            <a:ext cx="4401145" cy="116216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2"/>
          <p:cNvSpPr/>
          <p:nvPr/>
        </p:nvSpPr>
        <p:spPr>
          <a:xfrm>
            <a:off x="9515713" y="5910143"/>
            <a:ext cx="22860" cy="1162169"/>
          </a:xfrm>
          <a:prstGeom prst="roundRect">
            <a:avLst>
              <a:gd name="adj" fmla="val 370618"/>
            </a:avLst>
          </a:prstGeom>
          <a:solidFill>
            <a:srgbClr val="F8ECD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9717405" y="6111835"/>
            <a:ext cx="2655927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Pensamento Analítico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717405" y="6547961"/>
            <a:ext cx="3997762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 problemas em soluções SQL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705922" y="7306866"/>
            <a:ext cx="1321855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Dominar estes exercícios fundamentais prepara-te para consultas SQL mais complexas e desafiadoras no ambiente profissional.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997" y="427434"/>
            <a:ext cx="8063151" cy="485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 1: TOP 100 Vendas por Quantidade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3997" y="1301710"/>
            <a:ext cx="194310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Cenário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3997" y="1699974"/>
            <a:ext cx="6581656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Urgente! O diretor de compras precisa das TOP 100 vendas ordenadas por quantidade para uma reunião em 10 minutos.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3997" y="2352794"/>
            <a:ext cx="194310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SQL Utilizado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543997" y="2770465"/>
            <a:ext cx="6581656" cy="979289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5"/>
          <p:cNvSpPr/>
          <p:nvPr/>
        </p:nvSpPr>
        <p:spPr>
          <a:xfrm>
            <a:off x="536258" y="2770465"/>
            <a:ext cx="6597134" cy="979289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691634" y="2887028"/>
            <a:ext cx="6286381" cy="746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TOP(100) * FROM FactSales ORDER BY SalesQuantity DESC</a:t>
            </a: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67" y="1321118"/>
            <a:ext cx="6581656" cy="658165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12367" y="8077557"/>
            <a:ext cx="194310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✅</a:t>
            </a:r>
            <a:r>
              <a:rPr lang="en-US" sz="1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Explicação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12367" y="8475821"/>
            <a:ext cx="6581656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Seleciona as 100 maiores vendas pela quantidade vendida, permitindo identificar rapidamente os produtos com maior saída.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74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8058"/>
            <a:ext cx="125347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Exercícios 2-3: Ordenação e Filtros Avançados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70465"/>
            <a:ext cx="6407944" cy="3850958"/>
          </a:xfrm>
          <a:prstGeom prst="roundRect">
            <a:avLst>
              <a:gd name="adj" fmla="val 247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28224" y="3004899"/>
            <a:ext cx="3797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TOP 10 Produtos Mais Caros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028224" y="3614380"/>
            <a:ext cx="5939076" cy="2154555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1016913" y="3614380"/>
            <a:ext cx="5961698" cy="21545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1243727" y="3784402"/>
            <a:ext cx="550806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TOP(10) * FROM DimProduct ORDER BY UnitPrice DESC,          Weight DESC,          AvailableForSaleDate ASC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602408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Desempate por peso e data de disponibilidade.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770465"/>
            <a:ext cx="6408063" cy="3850958"/>
          </a:xfrm>
          <a:prstGeom prst="roundRect">
            <a:avLst>
              <a:gd name="adj" fmla="val 247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7662982" y="3004899"/>
            <a:ext cx="4092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Produtos Categoria A (&gt;100kg)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662982" y="3614380"/>
            <a:ext cx="5939195" cy="2154555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7651671" y="3614380"/>
            <a:ext cx="5961817" cy="21545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878485" y="3784402"/>
            <a:ext cx="550818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ProductName AS 'Nome do Produto',       Weight AS 'Peso'FROM DimProduct WHERE Weight &gt;= 100 ORDER BY Weight DESC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62982" y="602408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Logística: primeira leva de transporte.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814" y="505539"/>
            <a:ext cx="7857173" cy="1148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Exercícios 4-5: Relatórios de Lojas e Controle de Qualidade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29814" y="1930241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14" y="2219801"/>
            <a:ext cx="7857173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9814" y="2357438"/>
            <a:ext cx="270033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Relatório de Lojas Ativas</a:t>
            </a:r>
            <a:endParaRPr lang="en-US" sz="1800" dirty="0"/>
          </a:p>
        </p:txBody>
      </p:sp>
      <p:sp>
        <p:nvSpPr>
          <p:cNvPr id="7" name="Shape 3"/>
          <p:cNvSpPr/>
          <p:nvPr/>
        </p:nvSpPr>
        <p:spPr>
          <a:xfrm>
            <a:off x="6129814" y="2832854"/>
            <a:ext cx="7857173" cy="1746171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6120646" y="2832854"/>
            <a:ext cx="7875508" cy="1746171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6304478" y="2989302"/>
            <a:ext cx="7507843" cy="1470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StoreName AS 'Nome da Loja',       OpenDate AS 'Data de abertura',       EmployeeCount AS 'Qtd. Funcionários'FROM DimStore WHERE StoreType = 'Store' AND Status = 'On'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6129814" y="4919305"/>
            <a:ext cx="183833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14" y="5190292"/>
            <a:ext cx="7857173" cy="228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29814" y="5346502"/>
            <a:ext cx="396120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Produtos Defeituosos para Retirada</a:t>
            </a:r>
            <a:endParaRPr lang="en-US" sz="1800" dirty="0"/>
          </a:p>
        </p:txBody>
      </p:sp>
      <p:sp>
        <p:nvSpPr>
          <p:cNvPr id="13" name="Shape 8"/>
          <p:cNvSpPr/>
          <p:nvPr/>
        </p:nvSpPr>
        <p:spPr>
          <a:xfrm>
            <a:off x="6129814" y="5803583"/>
            <a:ext cx="7857173" cy="1746171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9"/>
          <p:cNvSpPr/>
          <p:nvPr/>
        </p:nvSpPr>
        <p:spPr>
          <a:xfrm>
            <a:off x="6120646" y="5803583"/>
            <a:ext cx="7875508" cy="1746171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0"/>
          <p:cNvSpPr/>
          <p:nvPr/>
        </p:nvSpPr>
        <p:spPr>
          <a:xfrm>
            <a:off x="6304478" y="5978366"/>
            <a:ext cx="7507843" cy="1470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ProductKey, ProductName, BrandNameFROM DimProduct WHERE BrandName = 'Litware'  AND ProductName LIKE '%Theater%' AND CAST(AvailableForSaleDate AS DATE) = '2009-03-15'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0932"/>
            <a:ext cx="7931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 6: Lojas Encerradas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6687"/>
            <a:ext cx="3765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Duas Abordagens Possíveis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47831"/>
            <a:ext cx="3178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Opção 1:</a:t>
            </a: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Usando Status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257312"/>
            <a:ext cx="7604284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782479" y="3257312"/>
            <a:ext cx="7626906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1009293" y="3427333"/>
            <a:ext cx="71732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DimStore WHERE Status = 'OFF'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78310"/>
            <a:ext cx="5420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Opção 2:</a:t>
            </a: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Usando Data de Encerramento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187791"/>
            <a:ext cx="7604284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782479" y="5187791"/>
            <a:ext cx="7626906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1009293" y="5357813"/>
            <a:ext cx="71732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DimStore WHERE CloseDate IS NOT NULL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50879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Quando a coluna Status não existe, utilizamos CloseDate para identificar lojas encerradas.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95024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83000">
              <a:srgbClr val="EFF4E2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3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" y="2873216"/>
            <a:ext cx="7698462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 7: Classificação com CASE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7459" y="3702368"/>
            <a:ext cx="514552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Distribuição de Máquinas de Café por Categoria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459" y="4251246"/>
            <a:ext cx="13375481" cy="2850237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18530" y="4251246"/>
            <a:ext cx="13393341" cy="2850237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797719" y="4385667"/>
            <a:ext cx="13034962" cy="2581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StoreName, EmployeeCount,       CASE          WHEN EmployeeCount BETWEEN 1 AND 20            THEN '1 máquina de café'         WHEN EmployeeCount BETWEEN 21 AND 50            THEN '2 máquinas de café'         ELSE '3 máquinas de café'       END AS CategoriaFROM DimStore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7459" y="7303175"/>
            <a:ext cx="1337548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Resultado: Classifica lojas em 3 categorias baseadas no número de funcionários para definir a quantidade de máquinas de café necessárias.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747"/>
            <a:ext cx="9700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Exercícios 8-9: Filtros com LIKE e IN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66154"/>
            <a:ext cx="6407944" cy="4259580"/>
          </a:xfrm>
          <a:prstGeom prst="roundRect">
            <a:avLst>
              <a:gd name="adj" fmla="val 22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51084" y="2823448"/>
            <a:ext cx="3152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TVs LCD para Desconto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1051084" y="3432929"/>
            <a:ext cx="5893356" cy="2154555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1039773" y="3432929"/>
            <a:ext cx="5915978" cy="21545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1266587" y="3602950"/>
            <a:ext cx="546234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ProductKey AS 'ID do Produto',       ProductName AS 'Nome do Produto',       UnitPrice AS 'Preço do Produto'FROM DimProduct WHERE ProductDescription LIKE '%LCD%'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584263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 todas as televisões LCD para aplicar desconto especial.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566154"/>
            <a:ext cx="6408063" cy="4259580"/>
          </a:xfrm>
          <a:prstGeom prst="roundRect">
            <a:avLst>
              <a:gd name="adj" fmla="val 22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7685842" y="2823448"/>
            <a:ext cx="5610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Produtos por Cores e Marcas Específicas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685842" y="3432929"/>
            <a:ext cx="5893475" cy="2154555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7674531" y="3432929"/>
            <a:ext cx="5916097" cy="215455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901345" y="3602950"/>
            <a:ext cx="54624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DimProduct WHERE ColorName IN ('Green', 'Orange', 'Black',                      'Silver', 'Pink')  AND BrandName IN ('CONTOSO', 'Litware',                     'Fabrikam')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85842" y="584263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Lista produtos de cores específicas das marcas principais.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690" y="446008"/>
            <a:ext cx="9293543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Exercício 10: Filtros Combinados com BETWEEN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7690" y="1358265"/>
            <a:ext cx="3220522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Produtos Contoso Silver (10-30€)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567690" y="1794034"/>
            <a:ext cx="6549628" cy="2579132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559594" y="1794034"/>
            <a:ext cx="6565821" cy="2579132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21757" y="1915597"/>
            <a:ext cx="6241494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ProductKey AS 'ID',       ProductName AS 'Nome do Produto',       UnitPrice AS 'Preço',       ColorName AS 'Cor'FROM DimProduct WHERE BrandName = 'Contoso'   AND ColorName = 'Silver'   AND UnitPrice BETWEEN 10 AND 30ORDER BY UnitPrice DESC</a:t>
            </a:r>
            <a:endParaRPr lang="en-US" sz="1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702" y="1378506"/>
            <a:ext cx="6549628" cy="654962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20702" y="8110538"/>
            <a:ext cx="6549628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2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Resultado: Encontra exatamente os 16 produtos da marca Contoso, cor Silver, com preço entre 10€ e 30€, ordenados por preço decrescente.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635" y="986314"/>
            <a:ext cx="7007185" cy="858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50"/>
              </a:lnSpc>
              <a:buNone/>
            </a:pPr>
            <a:r>
              <a:rPr lang="en-US" sz="5400" dirty="0">
                <a:solidFill>
                  <a:srgbClr val="E7BF6A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Lições Fundamentais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696635" y="2143244"/>
            <a:ext cx="447794" cy="447794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343382" y="2211586"/>
            <a:ext cx="3346847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Verificar Nomes e Formatos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343382" y="2641997"/>
            <a:ext cx="7103983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Sempre conferir nomes das colunas e formatos de data antes de executar consultas.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6635" y="3677007"/>
            <a:ext cx="447794" cy="447794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343382" y="3745349"/>
            <a:ext cx="317825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Dominar Filtros Essenciais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343382" y="4175760"/>
            <a:ext cx="7103983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LIKE para padrões, IN para listas, BETWEEN para intervalos, AND para condições múltiplas.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6635" y="5210770"/>
            <a:ext cx="447794" cy="447794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343382" y="5279112"/>
            <a:ext cx="3020020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Organizar com ORDER BY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343382" y="5709523"/>
            <a:ext cx="710398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Sempre organizar resultados de forma lógica para facilitar análise.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6635" y="6426041"/>
            <a:ext cx="447794" cy="447794"/>
          </a:xfrm>
          <a:prstGeom prst="roundRect">
            <a:avLst>
              <a:gd name="adj" fmla="val 18670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343382" y="6494383"/>
            <a:ext cx="248804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Clareza com AS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43382" y="6924794"/>
            <a:ext cx="710398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Renomear colunas com AS torna consultas mais intuitivas e profissionais.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mbra Extrema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41</TotalTime>
  <Words>675</Words>
  <Application>Microsoft Office PowerPoint</Application>
  <PresentationFormat>Personalizar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Bricolage Grotesque Semi Bold</vt:lpstr>
      <vt:lpstr>Arial</vt:lpstr>
      <vt:lpstr>Inter</vt:lpstr>
      <vt:lpstr>Consolas</vt:lpstr>
      <vt:lpstr>Wingdings 3</vt:lpstr>
      <vt:lpstr>Century Gothic</vt:lpstr>
      <vt:lpstr>Bricolage Grotesque Light</vt:lpstr>
      <vt:lpstr>Cacho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Marcos Feitosa</cp:lastModifiedBy>
  <cp:revision>2</cp:revision>
  <dcterms:created xsi:type="dcterms:W3CDTF">2025-09-27T19:52:23Z</dcterms:created>
  <dcterms:modified xsi:type="dcterms:W3CDTF">2025-09-28T15:18:02Z</dcterms:modified>
</cp:coreProperties>
</file>